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63" r:id="rId12"/>
    <p:sldId id="267" r:id="rId13"/>
    <p:sldId id="270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414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829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656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720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96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276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931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02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682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92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291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8B7F1-5C45-4069-87DF-ECC6F26D3FD1}" type="datetimeFigureOut">
              <a:rPr lang="da-DK" smtClean="0"/>
              <a:t>01-04-2019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57D08-1B4E-4D0F-A9ED-ED37391D6C0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911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/>
              <a:t>4 Rigsbankskilling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Hvordan finder man rundt i dem?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3668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Eksempler </a:t>
            </a:r>
            <a:r>
              <a:rPr lang="da-DK" dirty="0"/>
              <a:t>på </a:t>
            </a:r>
            <a:r>
              <a:rPr lang="da-DK" dirty="0" smtClean="0"/>
              <a:t>Thiele II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1" y="1690687"/>
            <a:ext cx="4791226" cy="4658597"/>
          </a:xfr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707" y="1690686"/>
            <a:ext cx="4675819" cy="467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3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944" y="365125"/>
            <a:ext cx="11153104" cy="1325563"/>
          </a:xfrm>
        </p:spPr>
        <p:txBody>
          <a:bodyPr/>
          <a:lstStyle/>
          <a:p>
            <a:r>
              <a:rPr lang="da-DK" dirty="0"/>
              <a:t>Thiele </a:t>
            </a:r>
            <a:r>
              <a:rPr lang="da-DK" dirty="0" smtClean="0"/>
              <a:t>3 </a:t>
            </a:r>
            <a:r>
              <a:rPr lang="da-DK" dirty="0"/>
              <a:t>– tryk – </a:t>
            </a:r>
            <a:r>
              <a:rPr lang="da-DK" dirty="0" smtClean="0"/>
              <a:t>marts-maj 1854 – plade III og IV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Varierer meget i farverne og inddeles normalt i Gulbrune, gråbrune, olivenbrune, </a:t>
            </a:r>
            <a:r>
              <a:rPr lang="da-DK" dirty="0" err="1" smtClean="0"/>
              <a:t>kastaniebrune</a:t>
            </a:r>
            <a:r>
              <a:rPr lang="da-DK" dirty="0" smtClean="0"/>
              <a:t> og nøddebrune</a:t>
            </a:r>
          </a:p>
          <a:p>
            <a:r>
              <a:rPr lang="da-DK" dirty="0" smtClean="0"/>
              <a:t>Trykket på de to mørke udgaver er normalt meget skarpt</a:t>
            </a:r>
          </a:p>
          <a:p>
            <a:r>
              <a:rPr lang="da-DK" dirty="0" smtClean="0"/>
              <a:t>Bundtrykket er normalt svagt men kan være tydeligere i en lys mat orangebrun farve</a:t>
            </a:r>
          </a:p>
          <a:p>
            <a:r>
              <a:rPr lang="da-DK" dirty="0" smtClean="0"/>
              <a:t>Mærkerne er normalt stemplet med nummerstempler men findes også med stumpt stempel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3281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Eksempler </a:t>
            </a:r>
            <a:r>
              <a:rPr lang="da-DK" dirty="0"/>
              <a:t>på </a:t>
            </a:r>
            <a:r>
              <a:rPr lang="da-DK" dirty="0" smtClean="0"/>
              <a:t>Thiele III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190461" cy="3008455"/>
          </a:xfr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807" y="1690687"/>
            <a:ext cx="2925176" cy="300845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128" y="1690686"/>
            <a:ext cx="3008455" cy="300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2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958" y="1455291"/>
            <a:ext cx="4649204" cy="4520506"/>
          </a:xfrm>
          <a:prstGeom prst="rect">
            <a:avLst/>
          </a:prstGeom>
        </p:spPr>
      </p:pic>
      <p:pic>
        <p:nvPicPr>
          <p:cNvPr id="3" name="Billed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345" y="1455290"/>
            <a:ext cx="4404210" cy="453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385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Værd at huske på: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Mærkerne er 165 – 169 år gamle og har ikke altid være opbevaret optimalt. Man ser tit mærker med ‘oxyderet’ bundtryk, der får bundtrykket til at stå kraftigt frem med mørk farve</a:t>
            </a:r>
          </a:p>
          <a:p>
            <a:r>
              <a:rPr lang="da-DK" dirty="0" smtClean="0"/>
              <a:t>Mange mærker er beskidte</a:t>
            </a:r>
          </a:p>
          <a:p>
            <a:r>
              <a:rPr lang="da-DK" dirty="0" smtClean="0"/>
              <a:t>Limen på bagsiden kan også påvirke indtrykket af mærket</a:t>
            </a:r>
          </a:p>
          <a:p>
            <a:r>
              <a:rPr lang="da-DK" dirty="0" smtClean="0"/>
              <a:t>Stemplerne kan gøre det svært at genkende farverne</a:t>
            </a:r>
          </a:p>
          <a:p>
            <a:endParaRPr lang="da-DK" dirty="0"/>
          </a:p>
          <a:p>
            <a:r>
              <a:rPr lang="da-DK" dirty="0" smtClean="0"/>
              <a:t>Breve kan være en god hjælp da de har datostempler</a:t>
            </a:r>
          </a:p>
          <a:p>
            <a:r>
              <a:rPr lang="da-DK" dirty="0" smtClean="0"/>
              <a:t>Som med andre mærker – Jo flere man har er det lettere at se forskel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3829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Huskeliste / Kogebog for bestemmelse af tryk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Ligger bundtrykket oven på papiret – Hvis ja er det </a:t>
            </a:r>
            <a:r>
              <a:rPr lang="da-DK" dirty="0" err="1" smtClean="0"/>
              <a:t>Ferslew</a:t>
            </a:r>
            <a:endParaRPr lang="da-DK" dirty="0" smtClean="0"/>
          </a:p>
          <a:p>
            <a:r>
              <a:rPr lang="da-DK" dirty="0" smtClean="0"/>
              <a:t>Kan man ikke se bundtrykket så er det Thiele I eller Thiele III</a:t>
            </a:r>
          </a:p>
          <a:p>
            <a:r>
              <a:rPr lang="da-DK" dirty="0" smtClean="0"/>
              <a:t>Er Mærket stemplet med et stumpt stempel så er der størst sandsynlighed for </a:t>
            </a:r>
            <a:r>
              <a:rPr lang="da-DK" dirty="0" err="1" smtClean="0"/>
              <a:t>Ferslew</a:t>
            </a:r>
            <a:r>
              <a:rPr lang="da-DK" dirty="0" smtClean="0"/>
              <a:t> eller Thiele I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4970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Litteratur </a:t>
            </a:r>
            <a:r>
              <a:rPr lang="da-DK" dirty="0" err="1" smtClean="0"/>
              <a:t>bla</a:t>
            </a:r>
            <a:r>
              <a:rPr lang="da-DK" dirty="0" smtClean="0"/>
              <a:t>.: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Afa</a:t>
            </a:r>
            <a:r>
              <a:rPr lang="da-DK" dirty="0" smtClean="0"/>
              <a:t> Specialkatalog</a:t>
            </a:r>
          </a:p>
          <a:p>
            <a:r>
              <a:rPr lang="da-DK" dirty="0" smtClean="0"/>
              <a:t>Danske Frimærker af Lasse Nielsen</a:t>
            </a:r>
          </a:p>
          <a:p>
            <a:r>
              <a:rPr lang="da-DK" dirty="0" smtClean="0"/>
              <a:t>Fire Rigsbankskilling – </a:t>
            </a:r>
            <a:r>
              <a:rPr lang="da-DK" dirty="0" err="1" smtClean="0"/>
              <a:t>Pladning</a:t>
            </a:r>
            <a:r>
              <a:rPr lang="da-DK" dirty="0" smtClean="0"/>
              <a:t> af plade I af Hans Schønning og Erik Paaskesen</a:t>
            </a:r>
          </a:p>
          <a:p>
            <a:r>
              <a:rPr lang="da-DK" dirty="0"/>
              <a:t>Fire Rigsbankskilling – </a:t>
            </a:r>
            <a:r>
              <a:rPr lang="da-DK" dirty="0" err="1"/>
              <a:t>Pladning</a:t>
            </a:r>
            <a:r>
              <a:rPr lang="da-DK" dirty="0"/>
              <a:t> af plade </a:t>
            </a:r>
            <a:r>
              <a:rPr lang="da-DK" dirty="0" smtClean="0"/>
              <a:t>II </a:t>
            </a:r>
            <a:r>
              <a:rPr lang="da-DK" dirty="0"/>
              <a:t>af Hans Schønning og Erik Paaskesen</a:t>
            </a:r>
          </a:p>
          <a:p>
            <a:r>
              <a:rPr lang="da-DK" dirty="0"/>
              <a:t>Fire Rigsbankskilling – </a:t>
            </a:r>
            <a:r>
              <a:rPr lang="da-DK" dirty="0" err="1"/>
              <a:t>Pladning</a:t>
            </a:r>
            <a:r>
              <a:rPr lang="da-DK" dirty="0"/>
              <a:t> af plade </a:t>
            </a:r>
            <a:r>
              <a:rPr lang="da-DK" dirty="0" smtClean="0"/>
              <a:t>III og IV </a:t>
            </a:r>
            <a:r>
              <a:rPr lang="da-DK" dirty="0"/>
              <a:t>af Hans Schønning og Erik Paaskesen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460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Udkom 1. april 1851</a:t>
            </a:r>
            <a:endParaRPr lang="da-DK" dirty="0"/>
          </a:p>
        </p:txBody>
      </p:sp>
      <p:pic>
        <p:nvPicPr>
          <p:cNvPr id="6" name="Pladsholder til indhold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093" y="1790421"/>
            <a:ext cx="3953814" cy="3953814"/>
          </a:xfrm>
        </p:spPr>
      </p:pic>
    </p:spTree>
    <p:extLst>
      <p:ext uri="{BB962C8B-B14F-4D97-AF65-F5344CB8AC3E}">
        <p14:creationId xmlns:p14="http://schemas.microsoft.com/office/powerpoint/2010/main" val="20735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743823"/>
            <a:ext cx="10515600" cy="981946"/>
          </a:xfrm>
        </p:spPr>
        <p:txBody>
          <a:bodyPr/>
          <a:lstStyle/>
          <a:p>
            <a:r>
              <a:rPr lang="da-DK" dirty="0" smtClean="0"/>
              <a:t>Man deler 4 RBS ind i 4 tryk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2099256"/>
            <a:ext cx="10515600" cy="3990395"/>
          </a:xfrm>
        </p:spPr>
        <p:txBody>
          <a:bodyPr/>
          <a:lstStyle/>
          <a:p>
            <a:r>
              <a:rPr lang="da-DK" dirty="0" err="1" smtClean="0">
                <a:solidFill>
                  <a:schemeClr val="tx1"/>
                </a:solidFill>
              </a:rPr>
              <a:t>Ferslew</a:t>
            </a:r>
            <a:r>
              <a:rPr lang="da-DK" dirty="0" smtClean="0">
                <a:solidFill>
                  <a:schemeClr val="tx1"/>
                </a:solidFill>
              </a:rPr>
              <a:t>  	Afleveret fra frimærkekontrollen 21/3 – 5/5 1851 – Trykplade I-II</a:t>
            </a:r>
          </a:p>
          <a:p>
            <a:endParaRPr lang="da-DK" dirty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Thiele 1 	Afleveret fra frimærkekontrollen 3/3 – </a:t>
            </a:r>
            <a:r>
              <a:rPr lang="da-DK" dirty="0" smtClean="0">
                <a:solidFill>
                  <a:schemeClr val="tx1"/>
                </a:solidFill>
              </a:rPr>
              <a:t>10/3 </a:t>
            </a:r>
            <a:r>
              <a:rPr lang="da-DK" dirty="0" smtClean="0">
                <a:solidFill>
                  <a:schemeClr val="tx1"/>
                </a:solidFill>
              </a:rPr>
              <a:t>1852 – Trykplade I-II</a:t>
            </a:r>
          </a:p>
          <a:p>
            <a:endParaRPr lang="da-DK" dirty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Thiele 2 	Afleveret fra frimærkekontrollen </a:t>
            </a:r>
            <a:r>
              <a:rPr lang="da-DK" dirty="0" smtClean="0">
                <a:solidFill>
                  <a:schemeClr val="tx1"/>
                </a:solidFill>
              </a:rPr>
              <a:t>16/6 </a:t>
            </a:r>
            <a:r>
              <a:rPr lang="da-DK" dirty="0" smtClean="0">
                <a:solidFill>
                  <a:schemeClr val="tx1"/>
                </a:solidFill>
              </a:rPr>
              <a:t>– </a:t>
            </a:r>
            <a:r>
              <a:rPr lang="da-DK" dirty="0" smtClean="0">
                <a:solidFill>
                  <a:schemeClr val="tx1"/>
                </a:solidFill>
              </a:rPr>
              <a:t>20/8 </a:t>
            </a:r>
            <a:r>
              <a:rPr lang="da-DK" dirty="0" smtClean="0">
                <a:solidFill>
                  <a:schemeClr val="tx1"/>
                </a:solidFill>
              </a:rPr>
              <a:t>1853 – Trykplade I-II</a:t>
            </a:r>
          </a:p>
          <a:p>
            <a:endParaRPr lang="da-DK" dirty="0" smtClean="0">
              <a:solidFill>
                <a:schemeClr val="tx1"/>
              </a:solidFill>
            </a:endParaRPr>
          </a:p>
          <a:p>
            <a:r>
              <a:rPr lang="da-DK" dirty="0" smtClean="0">
                <a:solidFill>
                  <a:schemeClr val="tx1"/>
                </a:solidFill>
              </a:rPr>
              <a:t>Thiele 3 	Afleveret fra frimærkekontrollen </a:t>
            </a:r>
            <a:r>
              <a:rPr lang="da-DK" dirty="0" smtClean="0">
                <a:solidFill>
                  <a:schemeClr val="tx1"/>
                </a:solidFill>
              </a:rPr>
              <a:t>18/3 </a:t>
            </a:r>
            <a:r>
              <a:rPr lang="da-DK" dirty="0" smtClean="0">
                <a:solidFill>
                  <a:schemeClr val="tx1"/>
                </a:solidFill>
              </a:rPr>
              <a:t>– </a:t>
            </a:r>
            <a:r>
              <a:rPr lang="da-DK" dirty="0" smtClean="0">
                <a:solidFill>
                  <a:schemeClr val="tx1"/>
                </a:solidFill>
              </a:rPr>
              <a:t>16/5 </a:t>
            </a:r>
            <a:r>
              <a:rPr lang="da-DK" dirty="0" smtClean="0">
                <a:solidFill>
                  <a:schemeClr val="tx1"/>
                </a:solidFill>
              </a:rPr>
              <a:t>1854 – Trykplade III-IV</a:t>
            </a:r>
          </a:p>
          <a:p>
            <a:endParaRPr lang="da-DK" dirty="0" smtClean="0">
              <a:solidFill>
                <a:schemeClr val="tx1"/>
              </a:solidFill>
            </a:endParaRPr>
          </a:p>
          <a:p>
            <a:endParaRPr lang="da-DK" dirty="0" smtClean="0">
              <a:solidFill>
                <a:schemeClr val="tx1"/>
              </a:solidFill>
            </a:endParaRPr>
          </a:p>
          <a:p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04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Bundtryk Ia og Ib i kobbertryk og bogtryk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Ferslew</a:t>
            </a:r>
            <a:r>
              <a:rPr lang="da-DK" dirty="0" smtClean="0"/>
              <a:t> har kobbertryk. Trykket ligger ovenpå papiret og kan mærkes.</a:t>
            </a:r>
          </a:p>
          <a:p>
            <a:r>
              <a:rPr lang="da-DK" dirty="0" smtClean="0"/>
              <a:t>Det kan også ses i stempler ligesom man kan lave aftryk</a:t>
            </a:r>
          </a:p>
          <a:p>
            <a:endParaRPr lang="da-DK" dirty="0"/>
          </a:p>
          <a:p>
            <a:r>
              <a:rPr lang="da-DK" dirty="0" smtClean="0"/>
              <a:t>Thiele har bogtryk. Trykket ligger fladt på overfladen og kan ikke mærkes.</a:t>
            </a:r>
          </a:p>
          <a:p>
            <a:endParaRPr lang="da-DK" dirty="0"/>
          </a:p>
          <a:p>
            <a:endParaRPr lang="da-DK" dirty="0" smtClean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927" y="4001294"/>
            <a:ext cx="4586146" cy="247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6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Ferslew</a:t>
            </a:r>
            <a:r>
              <a:rPr lang="da-DK" dirty="0" smtClean="0"/>
              <a:t> tryk - kendetegn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Mørk chokoladebrun i forskellige nuancer – kan have en lilla tone</a:t>
            </a:r>
          </a:p>
          <a:p>
            <a:r>
              <a:rPr lang="da-DK" dirty="0" smtClean="0"/>
              <a:t>Trykket er skarpt og tydeligt</a:t>
            </a:r>
          </a:p>
          <a:p>
            <a:r>
              <a:rPr lang="da-DK" dirty="0" smtClean="0"/>
              <a:t>Bundtrykket er tydeligt i en lys orangebrun eller rødlig farve</a:t>
            </a:r>
          </a:p>
          <a:p>
            <a:r>
              <a:rPr lang="da-DK" dirty="0" smtClean="0"/>
              <a:t>Normalt stemplet med stumpt stempel men findes også med nummerstempel (ikke almindeligt)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84119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Eksempel på </a:t>
            </a:r>
            <a:r>
              <a:rPr lang="da-DK" dirty="0" err="1" smtClean="0"/>
              <a:t>Ferslew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4012" y="1690688"/>
            <a:ext cx="4743976" cy="4743976"/>
          </a:xfrm>
        </p:spPr>
      </p:pic>
    </p:spTree>
    <p:extLst>
      <p:ext uri="{BB962C8B-B14F-4D97-AF65-F5344CB8AC3E}">
        <p14:creationId xmlns:p14="http://schemas.microsoft.com/office/powerpoint/2010/main" val="239415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Thiele 1 – tryk – marts 1852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Farven er mørk rødbrun – ligner </a:t>
            </a:r>
            <a:r>
              <a:rPr lang="da-DK" dirty="0" err="1" smtClean="0"/>
              <a:t>Ferslew</a:t>
            </a:r>
            <a:endParaRPr lang="da-DK" dirty="0" smtClean="0"/>
          </a:p>
          <a:p>
            <a:r>
              <a:rPr lang="da-DK" dirty="0" smtClean="0"/>
              <a:t>Trykket er ikke så skarpt som i </a:t>
            </a:r>
            <a:r>
              <a:rPr lang="da-DK" dirty="0" err="1" smtClean="0"/>
              <a:t>Ferslew</a:t>
            </a:r>
            <a:endParaRPr lang="da-DK" dirty="0" smtClean="0"/>
          </a:p>
          <a:p>
            <a:r>
              <a:rPr lang="da-DK" dirty="0" smtClean="0"/>
              <a:t>Bundtrykket er altid svagt – næsten usynligt i en lys orangebrun farve</a:t>
            </a:r>
          </a:p>
          <a:p>
            <a:r>
              <a:rPr lang="da-DK" dirty="0" smtClean="0"/>
              <a:t>Findes både med stumpt stempel og nummer stempel, da disse først blev indført oktober 1852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86271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Eksempel på </a:t>
            </a:r>
            <a:r>
              <a:rPr lang="da-DK" dirty="0" smtClean="0"/>
              <a:t>Thiele I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056" y="1833350"/>
            <a:ext cx="4868214" cy="4868214"/>
          </a:xfrm>
        </p:spPr>
      </p:pic>
    </p:spTree>
    <p:extLst>
      <p:ext uri="{BB962C8B-B14F-4D97-AF65-F5344CB8AC3E}">
        <p14:creationId xmlns:p14="http://schemas.microsoft.com/office/powerpoint/2010/main" val="998725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Thiele </a:t>
            </a:r>
            <a:r>
              <a:rPr lang="da-DK" dirty="0" smtClean="0"/>
              <a:t>2 </a:t>
            </a:r>
            <a:r>
              <a:rPr lang="da-DK" dirty="0"/>
              <a:t>– tryk – </a:t>
            </a:r>
            <a:r>
              <a:rPr lang="da-DK" dirty="0" smtClean="0"/>
              <a:t>juni-august 1853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Større variation i farverne end de tidligere tryk. Thiele 2 opdeles i</a:t>
            </a:r>
          </a:p>
          <a:p>
            <a:pPr lvl="1"/>
            <a:r>
              <a:rPr lang="da-DK" dirty="0"/>
              <a:t>Sortbrun</a:t>
            </a:r>
          </a:p>
          <a:p>
            <a:pPr lvl="1"/>
            <a:r>
              <a:rPr lang="da-DK" dirty="0" smtClean="0"/>
              <a:t>Rødbrun</a:t>
            </a:r>
          </a:p>
          <a:p>
            <a:r>
              <a:rPr lang="da-DK" dirty="0" smtClean="0"/>
              <a:t>Trykket er næsten altid uskarpt, grundet sliddet på trykpladerne. </a:t>
            </a:r>
          </a:p>
          <a:p>
            <a:pPr marL="0" indent="0">
              <a:buNone/>
            </a:pPr>
            <a:r>
              <a:rPr lang="da-DK" dirty="0"/>
              <a:t>	</a:t>
            </a:r>
            <a:r>
              <a:rPr lang="da-DK" dirty="0" smtClean="0"/>
              <a:t>Især er den sortbrune meget uskarp</a:t>
            </a:r>
          </a:p>
          <a:p>
            <a:r>
              <a:rPr lang="da-DK" dirty="0" smtClean="0"/>
              <a:t>Brundtrykket er orangegult og altid meget tydeligt</a:t>
            </a:r>
          </a:p>
          <a:p>
            <a:r>
              <a:rPr lang="da-DK" dirty="0" smtClean="0"/>
              <a:t>Forekommer normalt med nummerstempler men der forekommer også mærker med stumpt stempel</a:t>
            </a:r>
          </a:p>
        </p:txBody>
      </p:sp>
    </p:spTree>
    <p:extLst>
      <p:ext uri="{BB962C8B-B14F-4D97-AF65-F5344CB8AC3E}">
        <p14:creationId xmlns:p14="http://schemas.microsoft.com/office/powerpoint/2010/main" val="3754807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461</Words>
  <Application>Microsoft Office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4 Rigsbankskilling</vt:lpstr>
      <vt:lpstr>Udkom 1. april 1851</vt:lpstr>
      <vt:lpstr>Man deler 4 RBS ind i 4 tryk</vt:lpstr>
      <vt:lpstr>Bundtryk Ia og Ib i kobbertryk og bogtryk</vt:lpstr>
      <vt:lpstr>Ferslew tryk - kendetegn</vt:lpstr>
      <vt:lpstr>Eksempel på Ferslew</vt:lpstr>
      <vt:lpstr>Thiele 1 – tryk – marts 1852</vt:lpstr>
      <vt:lpstr>Eksempel på Thiele I</vt:lpstr>
      <vt:lpstr>Thiele 2 – tryk – juni-august 1853</vt:lpstr>
      <vt:lpstr>Eksempler på Thiele II</vt:lpstr>
      <vt:lpstr>Thiele 3 – tryk – marts-maj 1854 – plade III og IV</vt:lpstr>
      <vt:lpstr>Eksempler på Thiele III</vt:lpstr>
      <vt:lpstr>PowerPoint-præsentation</vt:lpstr>
      <vt:lpstr>Værd at huske på:</vt:lpstr>
      <vt:lpstr>Huskeliste / Kogebog for bestemmelse af tryk</vt:lpstr>
      <vt:lpstr>Litteratur bla.: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Rigsbankskilling</dc:title>
  <dc:creator>Niels Kristian Hansen</dc:creator>
  <cp:lastModifiedBy>Niels Kristian Hansen</cp:lastModifiedBy>
  <cp:revision>16</cp:revision>
  <dcterms:created xsi:type="dcterms:W3CDTF">2019-03-31T20:37:57Z</dcterms:created>
  <dcterms:modified xsi:type="dcterms:W3CDTF">2019-04-01T20:32:02Z</dcterms:modified>
</cp:coreProperties>
</file>